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4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00" r:id="rId4"/>
    <p:sldId id="302" r:id="rId5"/>
    <p:sldId id="341" r:id="rId6"/>
    <p:sldId id="306" r:id="rId7"/>
    <p:sldId id="316" r:id="rId8"/>
    <p:sldId id="318" r:id="rId9"/>
    <p:sldId id="319" r:id="rId10"/>
    <p:sldId id="313" r:id="rId11"/>
    <p:sldId id="320" r:id="rId12"/>
    <p:sldId id="321" r:id="rId13"/>
    <p:sldId id="259" r:id="rId14"/>
    <p:sldId id="342" r:id="rId15"/>
    <p:sldId id="343" r:id="rId16"/>
    <p:sldId id="344" r:id="rId17"/>
    <p:sldId id="324" r:id="rId18"/>
    <p:sldId id="326" r:id="rId19"/>
    <p:sldId id="327" r:id="rId20"/>
    <p:sldId id="325" r:id="rId21"/>
    <p:sldId id="328" r:id="rId22"/>
    <p:sldId id="330" r:id="rId23"/>
    <p:sldId id="273" r:id="rId24"/>
    <p:sldId id="335" r:id="rId25"/>
    <p:sldId id="338" r:id="rId26"/>
    <p:sldId id="340" r:id="rId27"/>
    <p:sldId id="264" r:id="rId28"/>
    <p:sldId id="268" r:id="rId29"/>
    <p:sldId id="287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5117"/>
    <a:srgbClr val="866538"/>
    <a:srgbClr val="DEECF8"/>
    <a:srgbClr val="C19C7D"/>
    <a:srgbClr val="DAA520"/>
    <a:srgbClr val="C0C0C0"/>
    <a:srgbClr val="A0522C"/>
    <a:srgbClr val="006400"/>
    <a:srgbClr val="19186F"/>
    <a:srgbClr val="4D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0"/>
    <p:restoredTop sz="90284"/>
  </p:normalViewPr>
  <p:slideViewPr>
    <p:cSldViewPr snapToGrid="0">
      <p:cViewPr varScale="1">
        <p:scale>
          <a:sx n="98" d="100"/>
          <a:sy n="98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D3E9-EFE9-B844-942A-D8D848B0E66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500C-86C6-7F41-BC7A-BBB69D07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7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3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3DC-3C96-C375-6AAE-62BBB942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517FE-066D-DF89-6697-764046A9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791E-FB5A-D729-41C2-DB5F7EDD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45A6-57AC-804F-9865-EE86C0EF088C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0F8D-ECDE-4E8A-7D5B-DE3CB6CB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DB54-41AC-362D-71D4-7BF28EAA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4E0-D8A8-9C14-722C-82F090B1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2C1D-6F6B-A99A-00C2-7ADA2A82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2CE-FF39-F82F-DC26-EF26B1D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F8F4-13BB-FE47-847D-E4F3A72AEAA0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0A3C-D52C-904A-F0C7-9A61C96E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A8E9-2C3C-F42A-E6CA-F4D2777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293D9-0238-7C61-A201-C7125AC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118B-B4FA-C38A-54FA-D24921D8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B239-6F19-E01C-DB1F-7F49442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441C-7367-2643-B0E6-00CB7A083CF1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A768-4A85-0245-ECFF-B30C3BB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FC7-6BE1-0FF6-01FE-66D7807F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704-7BAF-1E56-6481-486A61F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2C-EA8F-C50F-EF89-8EE272D7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E4E-BF61-F1EC-AD3B-27E727A3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r>
              <a:rPr lang="en-US" dirty="0"/>
              <a:t>		</a:t>
            </a:r>
            <a:fld id="{E87351C5-1ED5-FF47-8E79-63484CB66CE2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9EDF-4BC5-9CD2-F236-418B302C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DD1-2CD4-6469-ADFB-A5DFA4D5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914" y="6356348"/>
            <a:ext cx="391886" cy="365125"/>
          </a:xfrm>
        </p:spPr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15C-001D-0234-70DA-887B7BBC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A6E4-7ACF-99C7-A6CE-20B51B2B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9369-8D73-299A-F82B-89A554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A355-841B-0A4C-A76F-34A5BFA3A83F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153A-FF42-FF5D-69C3-5DB99DE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24AC-5A8A-E118-8ABB-503958B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862F-8138-A60C-4C2B-65009FD1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AE53-DF2D-9D72-08D9-AE3A3173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31AC-A06B-4DEF-0D9C-ABDC1D02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B079-58EF-92F5-58AC-7798766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47FA-6EB0-3E4A-A88E-03979F779E34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43C10-2003-F1E5-96EB-3B702552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4CEB-6FE5-B76D-0CAA-2DFBF525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AC47-354F-9A2E-D447-38C39C9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C549-C001-CC28-99FE-AB035924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7A4B7-E32C-FC3D-67EE-56B2075C3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F1836-30C5-2F06-106F-8DF7A8A09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1EA6D-D3CC-195C-0F99-F90A44D5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48A9-DBD7-25DF-E89D-6F55E08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6825-3C7A-C64A-AD9D-A2781A47AD6D}" type="datetime1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AEE3-9185-EA76-EF4D-C57B8197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3D4BD-D447-5856-E569-960AEA36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BA7D-40D6-0B02-2F39-978DE7C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5320B-A933-79B5-7575-98692B6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3C1-B546-5841-8E23-D1939C7B85B7}" type="datetime1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05F0E-CFBA-51C6-C9F3-23A7905E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A2284-8A15-B731-79E1-43FF0ED2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7E0E-0B7C-2D63-71A5-17D19B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9402-A34A-614A-9C11-FF942A4C4E8F}" type="datetime1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86209-969B-9E92-CCC9-1C1FCC3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435D-054C-B1BE-14AA-E32821AC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302C-DAD3-804A-7BFB-BCF5E114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ECE0-2B36-A35D-0D63-2957A498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B377-A977-BBEE-6B71-DEA1FEB6F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E182-8A0C-969A-C51F-AFCEB12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9AE-FE84-BC40-B785-0ED2534632B7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76CF-9819-02E6-AEED-2E19B468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7A7B-11B3-AA7E-DFBD-95A8748A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046-E5D1-CD48-DD71-288C05C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6E61E-7C98-DF53-22D2-A62CC744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2DA8C-F9B8-28E0-A2CE-F9D30A2F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22E4-C707-C755-F2B8-683F2B56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4C84-D9E6-E44B-817A-D5D3452AECBC}" type="datetime1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E98E-5939-6A4A-8721-9BFC51B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96AD9-12D1-E1BF-341A-67D7DBB8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A520"/>
            </a:gs>
            <a:gs pos="56000">
              <a:srgbClr val="D3D3D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64727-8DA5-8E85-A7F1-4C88AA3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957A-F0CF-FE39-5F97-E7BC127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88BF-378A-5CE3-7219-B6A0D3CC7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AE7C-9822-C949-ABB6-8F4318F2C3D6}" type="datetime1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0F44-91E9-2FCE-8CEB-BCEE34AD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EB42-C26D-8A2C-848F-36C49FC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26" Type="http://schemas.openxmlformats.org/officeDocument/2006/relationships/customXml" Target="../ink/ink18.xml"/><Relationship Id="rId39" Type="http://schemas.openxmlformats.org/officeDocument/2006/relationships/customXml" Target="../ink/ink28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42" Type="http://schemas.openxmlformats.org/officeDocument/2006/relationships/customXml" Target="../ink/ink3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image" Target="../media/image37.png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24" Type="http://schemas.openxmlformats.org/officeDocument/2006/relationships/image" Target="../media/image35.png"/><Relationship Id="rId32" Type="http://schemas.openxmlformats.org/officeDocument/2006/relationships/customXml" Target="../ink/ink22.xml"/><Relationship Id="rId37" Type="http://schemas.openxmlformats.org/officeDocument/2006/relationships/customXml" Target="../ink/ink26.xml"/><Relationship Id="rId40" Type="http://schemas.openxmlformats.org/officeDocument/2006/relationships/customXml" Target="../ink/ink29.xml"/><Relationship Id="rId5" Type="http://schemas.openxmlformats.org/officeDocument/2006/relationships/image" Target="../media/image26.png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36" Type="http://schemas.openxmlformats.org/officeDocument/2006/relationships/customXml" Target="../ink/ink25.xml"/><Relationship Id="rId10" Type="http://schemas.openxmlformats.org/officeDocument/2006/relationships/customXml" Target="../ink/ink9.xml"/><Relationship Id="rId19" Type="http://schemas.openxmlformats.org/officeDocument/2006/relationships/customXml" Target="../ink/ink13.xml"/><Relationship Id="rId31" Type="http://schemas.openxmlformats.org/officeDocument/2006/relationships/customXml" Target="../ink/ink21.xml"/><Relationship Id="rId4" Type="http://schemas.openxmlformats.org/officeDocument/2006/relationships/customXml" Target="../ink/ink6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15.xml"/><Relationship Id="rId27" Type="http://schemas.openxmlformats.org/officeDocument/2006/relationships/image" Target="../media/image36.png"/><Relationship Id="rId30" Type="http://schemas.openxmlformats.org/officeDocument/2006/relationships/customXml" Target="../ink/ink20.xml"/><Relationship Id="rId35" Type="http://schemas.openxmlformats.org/officeDocument/2006/relationships/image" Target="../media/image38.png"/><Relationship Id="rId8" Type="http://schemas.openxmlformats.org/officeDocument/2006/relationships/customXml" Target="../ink/ink8.xml"/><Relationship Id="rId3" Type="http://schemas.openxmlformats.org/officeDocument/2006/relationships/image" Target="../media/image20.png"/><Relationship Id="rId12" Type="http://schemas.openxmlformats.org/officeDocument/2006/relationships/customXml" Target="../ink/ink10.xml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customXml" Target="../ink/ink23.xml"/><Relationship Id="rId38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44.xml"/><Relationship Id="rId39" Type="http://schemas.openxmlformats.org/officeDocument/2006/relationships/customXml" Target="../ink/ink54.xml"/><Relationship Id="rId21" Type="http://schemas.openxmlformats.org/officeDocument/2006/relationships/customXml" Target="../ink/ink40.xml"/><Relationship Id="rId34" Type="http://schemas.openxmlformats.org/officeDocument/2006/relationships/customXml" Target="../ink/ink50.xml"/><Relationship Id="rId42" Type="http://schemas.openxmlformats.org/officeDocument/2006/relationships/customXml" Target="../ink/ink5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48.xml"/><Relationship Id="rId37" Type="http://schemas.openxmlformats.org/officeDocument/2006/relationships/customXml" Target="../ink/ink52.xml"/><Relationship Id="rId40" Type="http://schemas.openxmlformats.org/officeDocument/2006/relationships/customXml" Target="../ink/ink55.xml"/><Relationship Id="rId5" Type="http://schemas.openxmlformats.org/officeDocument/2006/relationships/image" Target="../media/image26.png"/><Relationship Id="rId15" Type="http://schemas.openxmlformats.org/officeDocument/2006/relationships/customXml" Target="../ink/ink37.xml"/><Relationship Id="rId23" Type="http://schemas.openxmlformats.org/officeDocument/2006/relationships/customXml" Target="../ink/ink42.xml"/><Relationship Id="rId28" Type="http://schemas.openxmlformats.org/officeDocument/2006/relationships/customXml" Target="../ink/ink45.xml"/><Relationship Id="rId36" Type="http://schemas.openxmlformats.org/officeDocument/2006/relationships/customXml" Target="../ink/ink5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31" Type="http://schemas.openxmlformats.org/officeDocument/2006/relationships/customXml" Target="../ink/ink47.xml"/><Relationship Id="rId4" Type="http://schemas.openxmlformats.org/officeDocument/2006/relationships/customXml" Target="../ink/ink32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41.xml"/><Relationship Id="rId27" Type="http://schemas.openxmlformats.org/officeDocument/2006/relationships/image" Target="../media/image36.png"/><Relationship Id="rId30" Type="http://schemas.openxmlformats.org/officeDocument/2006/relationships/customXml" Target="../ink/ink46.xml"/><Relationship Id="rId35" Type="http://schemas.openxmlformats.org/officeDocument/2006/relationships/image" Target="../media/image43.png"/><Relationship Id="rId8" Type="http://schemas.openxmlformats.org/officeDocument/2006/relationships/customXml" Target="../ink/ink34.xml"/><Relationship Id="rId3" Type="http://schemas.openxmlformats.org/officeDocument/2006/relationships/image" Target="../media/image20.png"/><Relationship Id="rId12" Type="http://schemas.openxmlformats.org/officeDocument/2006/relationships/customXml" Target="../ink/ink36.xml"/><Relationship Id="rId17" Type="http://schemas.openxmlformats.org/officeDocument/2006/relationships/customXml" Target="../ink/ink38.xml"/><Relationship Id="rId25" Type="http://schemas.openxmlformats.org/officeDocument/2006/relationships/customXml" Target="../ink/ink43.xml"/><Relationship Id="rId33" Type="http://schemas.openxmlformats.org/officeDocument/2006/relationships/customXml" Target="../ink/ink49.xml"/><Relationship Id="rId38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70.xml"/><Relationship Id="rId39" Type="http://schemas.openxmlformats.org/officeDocument/2006/relationships/customXml" Target="../ink/ink80.xml"/><Relationship Id="rId21" Type="http://schemas.openxmlformats.org/officeDocument/2006/relationships/customXml" Target="../ink/ink66.xml"/><Relationship Id="rId34" Type="http://schemas.openxmlformats.org/officeDocument/2006/relationships/customXml" Target="../ink/ink76.xml"/><Relationship Id="rId42" Type="http://schemas.openxmlformats.org/officeDocument/2006/relationships/customXml" Target="../ink/ink8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74.xml"/><Relationship Id="rId37" Type="http://schemas.openxmlformats.org/officeDocument/2006/relationships/customXml" Target="../ink/ink78.xml"/><Relationship Id="rId40" Type="http://schemas.openxmlformats.org/officeDocument/2006/relationships/customXml" Target="../ink/ink81.xml"/><Relationship Id="rId5" Type="http://schemas.openxmlformats.org/officeDocument/2006/relationships/image" Target="../media/image26.png"/><Relationship Id="rId15" Type="http://schemas.openxmlformats.org/officeDocument/2006/relationships/customXml" Target="../ink/ink63.xml"/><Relationship Id="rId23" Type="http://schemas.openxmlformats.org/officeDocument/2006/relationships/customXml" Target="../ink/ink68.xml"/><Relationship Id="rId28" Type="http://schemas.openxmlformats.org/officeDocument/2006/relationships/customXml" Target="../ink/ink71.xml"/><Relationship Id="rId36" Type="http://schemas.openxmlformats.org/officeDocument/2006/relationships/customXml" Target="../ink/ink77.xml"/><Relationship Id="rId10" Type="http://schemas.openxmlformats.org/officeDocument/2006/relationships/customXml" Target="../ink/ink61.xml"/><Relationship Id="rId19" Type="http://schemas.openxmlformats.org/officeDocument/2006/relationships/customXml" Target="../ink/ink65.xml"/><Relationship Id="rId31" Type="http://schemas.openxmlformats.org/officeDocument/2006/relationships/customXml" Target="../ink/ink73.xml"/><Relationship Id="rId4" Type="http://schemas.openxmlformats.org/officeDocument/2006/relationships/customXml" Target="../ink/ink58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67.xml"/><Relationship Id="rId27" Type="http://schemas.openxmlformats.org/officeDocument/2006/relationships/image" Target="../media/image36.png"/><Relationship Id="rId30" Type="http://schemas.openxmlformats.org/officeDocument/2006/relationships/customXml" Target="../ink/ink72.xml"/><Relationship Id="rId35" Type="http://schemas.openxmlformats.org/officeDocument/2006/relationships/image" Target="../media/image43.png"/><Relationship Id="rId43" Type="http://schemas.openxmlformats.org/officeDocument/2006/relationships/image" Target="../media/image44.png"/><Relationship Id="rId8" Type="http://schemas.openxmlformats.org/officeDocument/2006/relationships/customXml" Target="../ink/ink60.xml"/><Relationship Id="rId3" Type="http://schemas.openxmlformats.org/officeDocument/2006/relationships/image" Target="../media/image20.png"/><Relationship Id="rId12" Type="http://schemas.openxmlformats.org/officeDocument/2006/relationships/customXml" Target="../ink/ink62.xml"/><Relationship Id="rId17" Type="http://schemas.openxmlformats.org/officeDocument/2006/relationships/customXml" Target="../ink/ink64.xml"/><Relationship Id="rId25" Type="http://schemas.openxmlformats.org/officeDocument/2006/relationships/customXml" Target="../ink/ink69.xml"/><Relationship Id="rId33" Type="http://schemas.openxmlformats.org/officeDocument/2006/relationships/customXml" Target="../ink/ink75.xml"/><Relationship Id="rId38" Type="http://schemas.openxmlformats.org/officeDocument/2006/relationships/customXml" Target="../ink/ink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68D5C0-6D73-731C-5107-41EBE0E563AF}"/>
              </a:ext>
            </a:extLst>
          </p:cNvPr>
          <p:cNvSpPr txBox="1"/>
          <p:nvPr/>
        </p:nvSpPr>
        <p:spPr>
          <a:xfrm>
            <a:off x="148442" y="3644883"/>
            <a:ext cx="6894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Vanessa Gabel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and Greg Tucker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Cooperative Institute for Research in Environmental Sciences</a:t>
            </a: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Department of Geological Sciences, University of Colorado, Boulder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154379" y="1674674"/>
            <a:ext cx="689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Rivers &amp; Rocks</a:t>
            </a:r>
          </a:p>
          <a:p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Integrating Channel Adjustments, Gravel Attrition, and Bedrock Wear in a Model of Long-Profile Evolution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601A5-B472-3903-68FD-4ABE36DD78AE}"/>
              </a:ext>
            </a:extLst>
          </p:cNvPr>
          <p:cNvSpPr txBox="1"/>
          <p:nvPr/>
        </p:nvSpPr>
        <p:spPr>
          <a:xfrm>
            <a:off x="148442" y="4611120"/>
            <a:ext cx="689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12 Dec 2022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EC0923C-0910-2319-DCF2-2F21B1F1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2" y="162461"/>
            <a:ext cx="670955" cy="64709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ABDBB7A-E399-BA7F-C435-C8698FF5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62461"/>
            <a:ext cx="670956" cy="701454"/>
          </a:xfrm>
          <a:prstGeom prst="rect">
            <a:avLst/>
          </a:prstGeom>
        </p:spPr>
      </p:pic>
      <p:pic>
        <p:nvPicPr>
          <p:cNvPr id="14" name="Picture 1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6D1192B-D1D6-572C-7A14-409A06B1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1" y="6047403"/>
            <a:ext cx="670955" cy="67407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3C07A3-892D-C6DA-5BEE-835E44079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330484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389694" y="2156151"/>
                <a:ext cx="11412611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19186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19186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19186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19186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19186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0064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0064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64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64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64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0064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0064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AA5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AA52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AA52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DAA52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DAA52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4D9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4D9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" y="2156151"/>
                <a:ext cx="11412611" cy="1272849"/>
              </a:xfrm>
              <a:prstGeom prst="rect">
                <a:avLst/>
              </a:prstGeom>
              <a:blipFill>
                <a:blip r:embed="rId2"/>
                <a:stretch>
                  <a:fillRect l="-667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81AA524-80A9-8AF7-C47D-8A239DA4B478}"/>
              </a:ext>
            </a:extLst>
          </p:cNvPr>
          <p:cNvSpPr/>
          <p:nvPr/>
        </p:nvSpPr>
        <p:spPr>
          <a:xfrm>
            <a:off x="389694" y="2198130"/>
            <a:ext cx="680180" cy="1188890"/>
          </a:xfrm>
          <a:prstGeom prst="rect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05F7A-7A39-5A11-9C92-1B6404FF65C8}"/>
              </a:ext>
            </a:extLst>
          </p:cNvPr>
          <p:cNvSpPr txBox="1"/>
          <p:nvPr/>
        </p:nvSpPr>
        <p:spPr>
          <a:xfrm>
            <a:off x="389693" y="763360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Change in sediment thickness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2B4AA-1DAB-2890-6AE8-D5FB0066E3D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729784" y="1661086"/>
            <a:ext cx="340090" cy="537044"/>
          </a:xfrm>
          <a:prstGeom prst="line">
            <a:avLst/>
          </a:prstGeom>
          <a:ln w="19050">
            <a:solidFill>
              <a:srgbClr val="1918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BD671E-B08D-A2F7-9EA8-E9F65AAEA11A}"/>
              </a:ext>
            </a:extLst>
          </p:cNvPr>
          <p:cNvSpPr/>
          <p:nvPr/>
        </p:nvSpPr>
        <p:spPr>
          <a:xfrm>
            <a:off x="4233797" y="2198130"/>
            <a:ext cx="851770" cy="1188890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D7010-1F42-2A5F-43B5-99AD127A5404}"/>
              </a:ext>
            </a:extLst>
          </p:cNvPr>
          <p:cNvCxnSpPr>
            <a:cxnSpLocks/>
          </p:cNvCxnSpPr>
          <p:nvPr/>
        </p:nvCxnSpPr>
        <p:spPr>
          <a:xfrm flipH="1">
            <a:off x="4659682" y="1661086"/>
            <a:ext cx="340090" cy="537044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2ACDB3-54AD-C556-DCF1-51965777D827}"/>
              </a:ext>
            </a:extLst>
          </p:cNvPr>
          <p:cNvSpPr txBox="1"/>
          <p:nvPr/>
        </p:nvSpPr>
        <p:spPr>
          <a:xfrm>
            <a:off x="4102319" y="770327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flux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8F917-3595-1BFD-6B6E-0B973D99373F}"/>
              </a:ext>
            </a:extLst>
          </p:cNvPr>
          <p:cNvSpPr/>
          <p:nvPr/>
        </p:nvSpPr>
        <p:spPr>
          <a:xfrm>
            <a:off x="5471339" y="2240110"/>
            <a:ext cx="851770" cy="1188890"/>
          </a:xfrm>
          <a:prstGeom prst="rect">
            <a:avLst/>
          </a:prstGeom>
          <a:noFill/>
          <a:ln w="19050">
            <a:solidFill>
              <a:srgbClr val="DAA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644E4-654C-E2C9-DF97-3908255F9750}"/>
              </a:ext>
            </a:extLst>
          </p:cNvPr>
          <p:cNvCxnSpPr>
            <a:cxnSpLocks/>
          </p:cNvCxnSpPr>
          <p:nvPr/>
        </p:nvCxnSpPr>
        <p:spPr>
          <a:xfrm flipH="1">
            <a:off x="5727179" y="3429000"/>
            <a:ext cx="340090" cy="537044"/>
          </a:xfrm>
          <a:prstGeom prst="line">
            <a:avLst/>
          </a:prstGeom>
          <a:ln w="19050">
            <a:solidFill>
              <a:srgbClr val="DAA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1E870D-F946-F15C-E2B1-7DAA9E4A188E}"/>
              </a:ext>
            </a:extLst>
          </p:cNvPr>
          <p:cNvSpPr txBox="1"/>
          <p:nvPr/>
        </p:nvSpPr>
        <p:spPr>
          <a:xfrm>
            <a:off x="4659682" y="3966044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DAA52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Gravel attrition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F3D2F-5262-1E1F-6B7F-41E12FF5E9D0}"/>
              </a:ext>
            </a:extLst>
          </p:cNvPr>
          <p:cNvSpPr/>
          <p:nvPr/>
        </p:nvSpPr>
        <p:spPr>
          <a:xfrm>
            <a:off x="6813711" y="2240110"/>
            <a:ext cx="1102737" cy="1188890"/>
          </a:xfrm>
          <a:prstGeom prst="rect">
            <a:avLst/>
          </a:prstGeom>
          <a:noFill/>
          <a:ln w="19050">
            <a:solidFill>
              <a:srgbClr val="4D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173F6B-FC33-602C-1EBF-A2B0A3FA89AA}"/>
              </a:ext>
            </a:extLst>
          </p:cNvPr>
          <p:cNvCxnSpPr>
            <a:cxnSpLocks/>
          </p:cNvCxnSpPr>
          <p:nvPr/>
        </p:nvCxnSpPr>
        <p:spPr>
          <a:xfrm flipH="1">
            <a:off x="7369751" y="1703066"/>
            <a:ext cx="340090" cy="537044"/>
          </a:xfrm>
          <a:prstGeom prst="line">
            <a:avLst/>
          </a:prstGeom>
          <a:ln w="19050">
            <a:solidFill>
              <a:srgbClr val="4D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05C7CD-EA67-7DFF-FA4F-D507E93DD939}"/>
              </a:ext>
            </a:extLst>
          </p:cNvPr>
          <p:cNvSpPr txBox="1"/>
          <p:nvPr/>
        </p:nvSpPr>
        <p:spPr>
          <a:xfrm>
            <a:off x="6812388" y="1132692"/>
            <a:ext cx="17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D90F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AC67B-F2D3-6C04-FADE-262BA16F8EAE}"/>
              </a:ext>
            </a:extLst>
          </p:cNvPr>
          <p:cNvSpPr/>
          <p:nvPr/>
        </p:nvSpPr>
        <p:spPr>
          <a:xfrm>
            <a:off x="8472488" y="2240110"/>
            <a:ext cx="3063983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146259-0A13-D929-CCF0-205EE335BB35}"/>
              </a:ext>
            </a:extLst>
          </p:cNvPr>
          <p:cNvCxnSpPr>
            <a:cxnSpLocks/>
          </p:cNvCxnSpPr>
          <p:nvPr/>
        </p:nvCxnSpPr>
        <p:spPr>
          <a:xfrm flipH="1">
            <a:off x="10365766" y="3429000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45FD9F-2B74-781B-985D-32A0813229D9}"/>
              </a:ext>
            </a:extLst>
          </p:cNvPr>
          <p:cNvSpPr txBox="1"/>
          <p:nvPr/>
        </p:nvSpPr>
        <p:spPr>
          <a:xfrm>
            <a:off x="8607293" y="3961337"/>
            <a:ext cx="237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Lateral sediment supply</a:t>
            </a:r>
          </a:p>
        </p:txBody>
      </p:sp>
    </p:spTree>
    <p:extLst>
      <p:ext uri="{BB962C8B-B14F-4D97-AF65-F5344CB8AC3E}">
        <p14:creationId xmlns:p14="http://schemas.microsoft.com/office/powerpoint/2010/main" val="32751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39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8F33281-79D9-214F-E957-B3D7F4CC4B8F}"/>
              </a:ext>
            </a:extLst>
          </p:cNvPr>
          <p:cNvSpPr/>
          <p:nvPr/>
        </p:nvSpPr>
        <p:spPr>
          <a:xfrm>
            <a:off x="4848960" y="2742953"/>
            <a:ext cx="680180" cy="908325"/>
          </a:xfrm>
          <a:prstGeom prst="rect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3AE316-49DC-0826-292D-3811A11C307B}"/>
              </a:ext>
            </a:extLst>
          </p:cNvPr>
          <p:cNvCxnSpPr>
            <a:cxnSpLocks/>
          </p:cNvCxnSpPr>
          <p:nvPr/>
        </p:nvCxnSpPr>
        <p:spPr>
          <a:xfrm>
            <a:off x="4848960" y="2217107"/>
            <a:ext cx="340090" cy="525846"/>
          </a:xfrm>
          <a:prstGeom prst="line">
            <a:avLst/>
          </a:prstGeom>
          <a:ln w="19050">
            <a:solidFill>
              <a:srgbClr val="1918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AF219B-1B58-9A5C-76BB-078088EF591F}"/>
              </a:ext>
            </a:extLst>
          </p:cNvPr>
          <p:cNvSpPr txBox="1"/>
          <p:nvPr/>
        </p:nvSpPr>
        <p:spPr>
          <a:xfrm>
            <a:off x="2732060" y="1419129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 exposure fraction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25E17-0A47-C863-5D47-07A31ABD1FE6}"/>
              </a:ext>
            </a:extLst>
          </p:cNvPr>
          <p:cNvSpPr/>
          <p:nvPr/>
        </p:nvSpPr>
        <p:spPr>
          <a:xfrm>
            <a:off x="6162313" y="2742706"/>
            <a:ext cx="961794" cy="686047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369F88-9D44-19CD-4E8C-30F317FEA61C}"/>
              </a:ext>
            </a:extLst>
          </p:cNvPr>
          <p:cNvCxnSpPr>
            <a:cxnSpLocks/>
          </p:cNvCxnSpPr>
          <p:nvPr/>
        </p:nvCxnSpPr>
        <p:spPr>
          <a:xfrm flipH="1">
            <a:off x="6768233" y="2250126"/>
            <a:ext cx="355874" cy="492333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4057E4-9C01-5292-6896-0F2116541296}"/>
              </a:ext>
            </a:extLst>
          </p:cNvPr>
          <p:cNvSpPr txBox="1"/>
          <p:nvPr/>
        </p:nvSpPr>
        <p:spPr>
          <a:xfrm>
            <a:off x="6185522" y="1418882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thickness ratio</a:t>
            </a:r>
          </a:p>
        </p:txBody>
      </p:sp>
    </p:spTree>
    <p:extLst>
      <p:ext uri="{BB962C8B-B14F-4D97-AF65-F5344CB8AC3E}">
        <p14:creationId xmlns:p14="http://schemas.microsoft.com/office/powerpoint/2010/main" val="108401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55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87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9073" y="2842212"/>
                <a:ext cx="643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433" y="313813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4605" y="2840402"/>
            <a:ext cx="681690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 flipV="1">
            <a:off x="5308321" y="844974"/>
            <a:ext cx="1399587" cy="21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4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 flipV="1">
            <a:off x="5308321" y="844974"/>
            <a:ext cx="1399587" cy="21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742" y="5302083"/>
                <a:ext cx="235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134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58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58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9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4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66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90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 flipV="1">
            <a:off x="5308321" y="844974"/>
            <a:ext cx="1399587" cy="21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</p:spTree>
    <p:extLst>
      <p:ext uri="{BB962C8B-B14F-4D97-AF65-F5344CB8AC3E}">
        <p14:creationId xmlns:p14="http://schemas.microsoft.com/office/powerpoint/2010/main" val="412589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 flipV="1">
            <a:off x="5308321" y="844974"/>
            <a:ext cx="1399587" cy="21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5E42EBD6-E720-59DB-FAAA-402659D68CCA}"/>
              </a:ext>
            </a:extLst>
          </p:cNvPr>
          <p:cNvSpPr/>
          <p:nvPr/>
        </p:nvSpPr>
        <p:spPr>
          <a:xfrm rot="12029042" flipH="1">
            <a:off x="10509671" y="2834714"/>
            <a:ext cx="673710" cy="977834"/>
          </a:xfrm>
          <a:prstGeom prst="bentUpArrow">
            <a:avLst>
              <a:gd name="adj1" fmla="val 25000"/>
              <a:gd name="adj2" fmla="val 27554"/>
              <a:gd name="adj3" fmla="val 25000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AEB9C1-4CCE-54F8-5751-9C411176DE7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651300" y="3825563"/>
            <a:ext cx="5692726" cy="284636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1908F0-EAA9-B78F-6BD9-D873AE220E65}"/>
              </a:ext>
            </a:extLst>
          </p:cNvPr>
          <p:cNvSpPr txBox="1"/>
          <p:nvPr/>
        </p:nvSpPr>
        <p:spPr>
          <a:xfrm>
            <a:off x="9614844" y="3867028"/>
            <a:ext cx="2109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</a:t>
            </a:r>
            <a:r>
              <a:rPr lang="en-US" sz="1100" dirty="0" err="1"/>
              <a:t>Shobe</a:t>
            </a:r>
            <a:r>
              <a:rPr lang="en-US" sz="1100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24517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</p:spTree>
    <p:extLst>
      <p:ext uri="{BB962C8B-B14F-4D97-AF65-F5344CB8AC3E}">
        <p14:creationId xmlns:p14="http://schemas.microsoft.com/office/powerpoint/2010/main" val="260795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6FE7C-76EE-ADC6-11FF-01E88288FC2C}"/>
              </a:ext>
            </a:extLst>
          </p:cNvPr>
          <p:cNvSpPr txBox="1"/>
          <p:nvPr/>
        </p:nvSpPr>
        <p:spPr>
          <a:xfrm rot="16200000">
            <a:off x="-722235" y="4702221"/>
            <a:ext cx="2831546" cy="954107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Steepness – Uplift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808FF-0E06-DD76-8D58-881293D48F0E}"/>
              </a:ext>
            </a:extLst>
          </p:cNvPr>
          <p:cNvSpPr/>
          <p:nvPr/>
        </p:nvSpPr>
        <p:spPr>
          <a:xfrm>
            <a:off x="1170590" y="3763503"/>
            <a:ext cx="10553324" cy="2831545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86E1329-56B4-FB9C-09CB-1FC87A9C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552" y="3824709"/>
            <a:ext cx="5391724" cy="2695862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809FFD-5BB6-62A7-A083-D9FF4A816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890" y="382470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00B52-2137-ABF1-5C74-57597EE1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B859E-6DC7-A239-675B-01941BF57E40}"/>
              </a:ext>
            </a:extLst>
          </p:cNvPr>
          <p:cNvSpPr txBox="1"/>
          <p:nvPr/>
        </p:nvSpPr>
        <p:spPr>
          <a:xfrm>
            <a:off x="993245" y="1549197"/>
            <a:ext cx="6566883" cy="2246769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confined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Detachment-limited, incise bedrock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scales with bedrock properties and discharge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is exported rapidly; often neglected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4AF9-FFE2-FBB0-2D00-EFEEF87B9B05}"/>
              </a:ext>
            </a:extLst>
          </p:cNvPr>
          <p:cNvSpPr txBox="1"/>
          <p:nvPr/>
        </p:nvSpPr>
        <p:spPr>
          <a:xfrm rot="16200000">
            <a:off x="-391749" y="2410969"/>
            <a:ext cx="2246769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558E-D8BD-A98D-5D46-807723355EC2}"/>
              </a:ext>
            </a:extLst>
          </p:cNvPr>
          <p:cNvSpPr txBox="1"/>
          <p:nvPr/>
        </p:nvSpPr>
        <p:spPr>
          <a:xfrm rot="16200000">
            <a:off x="-391748" y="5094461"/>
            <a:ext cx="2246769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Alluvial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D98AA-1F79-FD2B-1C4D-8E62F258FAA3}"/>
              </a:ext>
            </a:extLst>
          </p:cNvPr>
          <p:cNvSpPr txBox="1"/>
          <p:nvPr/>
        </p:nvSpPr>
        <p:spPr>
          <a:xfrm>
            <a:off x="981784" y="4232688"/>
            <a:ext cx="6578344" cy="2246769"/>
          </a:xfrm>
          <a:prstGeom prst="rect">
            <a:avLst/>
          </a:prstGeom>
          <a:solidFill>
            <a:srgbClr val="DAA52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“Threshold channels” </a:t>
            </a:r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  <a:sym typeface="Wingdings" pitchFamily="2" charset="2"/>
              </a:rPr>
              <a:t> width is self-adjusted</a:t>
            </a:r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Transport-limited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graded to sediment transport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subject to selective transport and grain attrition</a:t>
            </a:r>
          </a:p>
        </p:txBody>
      </p:sp>
      <p:pic>
        <p:nvPicPr>
          <p:cNvPr id="9" name="Picture 8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B28222C4-AA83-3375-F640-B861FA2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60" y="4232687"/>
            <a:ext cx="3064663" cy="224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B82C3-6E00-481E-D6AC-0576A5757832}"/>
              </a:ext>
            </a:extLst>
          </p:cNvPr>
          <p:cNvSpPr txBox="1"/>
          <p:nvPr/>
        </p:nvSpPr>
        <p:spPr>
          <a:xfrm>
            <a:off x="9087630" y="6538910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Mill Creek, The Science of Rivers</a:t>
            </a:r>
          </a:p>
        </p:txBody>
      </p:sp>
      <p:pic>
        <p:nvPicPr>
          <p:cNvPr id="20" name="Picture 19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8AC3CDD-5B3C-02C9-6C6D-CF297BF0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60" y="1549195"/>
            <a:ext cx="3067916" cy="22467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08E203-2CD4-ABAB-778B-7100C781BE98}"/>
              </a:ext>
            </a:extLst>
          </p:cNvPr>
          <p:cNvSpPr txBox="1"/>
          <p:nvPr/>
        </p:nvSpPr>
        <p:spPr>
          <a:xfrm>
            <a:off x="9110950" y="3855418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South Yuba River, Daniel </a:t>
            </a:r>
            <a:r>
              <a:rPr lang="en-US" sz="1100" dirty="0" err="1"/>
              <a:t>Nylen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95BF2-9E9E-D78F-2810-3D420658C216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often conceptualize rivers in terms of end-member behaviors and morphologies</a:t>
            </a:r>
          </a:p>
        </p:txBody>
      </p:sp>
    </p:spTree>
    <p:extLst>
      <p:ext uri="{BB962C8B-B14F-4D97-AF65-F5344CB8AC3E}">
        <p14:creationId xmlns:p14="http://schemas.microsoft.com/office/powerpoint/2010/main" val="24427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5" grpId="0" animBg="1"/>
      <p:bldP spid="18" grpId="0" animBg="1"/>
      <p:bldP spid="1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</p:spTree>
    <p:extLst>
      <p:ext uri="{BB962C8B-B14F-4D97-AF65-F5344CB8AC3E}">
        <p14:creationId xmlns:p14="http://schemas.microsoft.com/office/powerpoint/2010/main" val="401718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CF25AD-2792-E809-39B8-FEE3A6CC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200" y="635000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220A2D-76DD-A7F2-191F-E144C9CF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03" y="630111"/>
            <a:ext cx="6465254" cy="3232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9484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785890-92EA-5CB2-93F4-798CEE44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24" y="634167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347F9-0C46-50EB-7C69-59B76C567E1B}"/>
              </a:ext>
            </a:extLst>
          </p:cNvPr>
          <p:cNvSpPr txBox="1"/>
          <p:nvPr/>
        </p:nvSpPr>
        <p:spPr>
          <a:xfrm>
            <a:off x="822207" y="4755913"/>
            <a:ext cx="1053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We’ve created a bedrock-incising model that is consistent with near-threshold (alluvial river) behavior!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87B558-79F6-7773-20E7-D9933E68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52" y="618565"/>
            <a:ext cx="6465252" cy="32326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319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</p:spTree>
    <p:extLst>
      <p:ext uri="{BB962C8B-B14F-4D97-AF65-F5344CB8AC3E}">
        <p14:creationId xmlns:p14="http://schemas.microsoft.com/office/powerpoint/2010/main" val="317742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A0522C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A9B126-2991-EB1D-876C-632E964E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16" y="3958203"/>
            <a:ext cx="5322290" cy="26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A0522C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A9B126-2991-EB1D-876C-632E964E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16" y="3958203"/>
            <a:ext cx="5322290" cy="2661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98FED-42F4-E4DC-AB3A-FCC6A897F8CB}"/>
              </a:ext>
            </a:extLst>
          </p:cNvPr>
          <p:cNvSpPr txBox="1"/>
          <p:nvPr/>
        </p:nvSpPr>
        <p:spPr>
          <a:xfrm>
            <a:off x="7097525" y="1278199"/>
            <a:ext cx="436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What kinds of questions can we answer?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behavior in plucking-dominated vs abrasion-dominated systems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adjustment to large sediment inputs; impacts of sediment persistence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Where does near threshold theory break down?</a:t>
            </a:r>
          </a:p>
        </p:txBody>
      </p:sp>
      <p:pic>
        <p:nvPicPr>
          <p:cNvPr id="7" name="Picture 6" descr="Logo, calendar&#10;&#10;Description automatically generated">
            <a:extLst>
              <a:ext uri="{FF2B5EF4-FFF2-40B4-BE49-F238E27FC236}">
                <a16:creationId xmlns:a16="http://schemas.microsoft.com/office/drawing/2014/main" id="{EE263ABF-B77F-B25E-6310-68A89F735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524" y="4535867"/>
            <a:ext cx="1962802" cy="20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BF9F-5AD9-6183-F473-5266420A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89639-2CA8-D5F5-25EE-232DFB67A5E9}"/>
              </a:ext>
            </a:extLst>
          </p:cNvPr>
          <p:cNvSpPr txBox="1"/>
          <p:nvPr/>
        </p:nvSpPr>
        <p:spPr>
          <a:xfrm>
            <a:off x="0" y="7879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 Summary: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4C5D-C1BE-B06F-DC86-0CF997F01B97}"/>
              </a:ext>
            </a:extLst>
          </p:cNvPr>
          <p:cNvSpPr txBox="1"/>
          <p:nvPr/>
        </p:nvSpPr>
        <p:spPr>
          <a:xfrm>
            <a:off x="0" y="1513750"/>
            <a:ext cx="661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Near-threshold models can be suitable for bedrock-incising (mixed bedrock-alluvial) systems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“Transport-limited” systems can incise bedrock over long timescales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Degree of “transport-limited-ness” is strongly dependent on properties of both bedrock erodibility and sediment </a:t>
            </a:r>
            <a:r>
              <a:rPr lang="en-US" sz="2400" b="1" dirty="0" err="1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abradabilty</a:t>
            </a:r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9BB86494-4B01-ADF6-6272-0F12C477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5307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0" y="278266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Questions?</a:t>
            </a: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8727C249-9E5C-A622-91C3-C4A8D90F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2" y="162461"/>
            <a:ext cx="670955" cy="64709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D09C2EB-67FA-F754-A91E-99C75F1E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62461"/>
            <a:ext cx="670956" cy="701454"/>
          </a:xfrm>
          <a:prstGeom prst="rect">
            <a:avLst/>
          </a:prstGeom>
        </p:spPr>
      </p:pic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8FC34033-084B-5B26-E708-45820692B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1" y="6047403"/>
            <a:ext cx="670955" cy="6740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A0B358-EA04-35BE-D13B-F441E1C34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330484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2FEC-C13D-CBCF-C497-EDF65B0E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C8E4-034E-495E-F00A-437A67A1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21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dx = 1000</a:t>
            </a:r>
          </a:p>
          <a:p>
            <a:r>
              <a:rPr lang="en-US" dirty="0" err="1"/>
              <a:t>Hstar</a:t>
            </a:r>
            <a:r>
              <a:rPr lang="en-US" dirty="0"/>
              <a:t> = 0.5</a:t>
            </a:r>
          </a:p>
          <a:p>
            <a:r>
              <a:rPr lang="en-US" dirty="0"/>
              <a:t>K = </a:t>
            </a:r>
            <a:r>
              <a:rPr lang="en-US" dirty="0" err="1"/>
              <a:t>np.zeros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(x))</a:t>
            </a:r>
          </a:p>
          <a:p>
            <a:r>
              <a:rPr lang="en-US" dirty="0"/>
              <a:t>K[:] = 1e-7</a:t>
            </a:r>
          </a:p>
          <a:p>
            <a:r>
              <a:rPr lang="en-US" dirty="0"/>
              <a:t>beta = </a:t>
            </a:r>
            <a:r>
              <a:rPr lang="en-US" dirty="0" err="1"/>
              <a:t>np.zeros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(x))</a:t>
            </a:r>
          </a:p>
          <a:p>
            <a:r>
              <a:rPr lang="en-US" dirty="0"/>
              <a:t>beta[:] = 1e-5</a:t>
            </a:r>
          </a:p>
          <a:p>
            <a:r>
              <a:rPr lang="en-US" dirty="0"/>
              <a:t>psi = 4e-5</a:t>
            </a:r>
          </a:p>
          <a:p>
            <a:r>
              <a:rPr lang="en-US" dirty="0"/>
              <a:t>gamma = 0.3</a:t>
            </a:r>
          </a:p>
          <a:p>
            <a:r>
              <a:rPr lang="en-US" dirty="0"/>
              <a:t>r = 10. # runoff rate</a:t>
            </a:r>
          </a:p>
          <a:p>
            <a:r>
              <a:rPr lang="en-US" dirty="0"/>
              <a:t>D = 0.015 # grain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DC1D2-158D-4F17-1561-2F8464FD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6F2FD-92D5-D325-C987-A3B327E4D6FB}"/>
              </a:ext>
            </a:extLst>
          </p:cNvPr>
          <p:cNvSpPr txBox="1">
            <a:spLocks/>
          </p:cNvSpPr>
          <p:nvPr/>
        </p:nvSpPr>
        <p:spPr>
          <a:xfrm>
            <a:off x="6311900" y="1825625"/>
            <a:ext cx="5372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186F21-764D-5342-28E0-E0DEFA2B66D4}"/>
              </a:ext>
            </a:extLst>
          </p:cNvPr>
          <p:cNvSpPr txBox="1">
            <a:spLocks/>
          </p:cNvSpPr>
          <p:nvPr/>
        </p:nvSpPr>
        <p:spPr>
          <a:xfrm>
            <a:off x="6629400" y="1825625"/>
            <a:ext cx="5372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 = 0.45 # porosity</a:t>
            </a:r>
          </a:p>
          <a:p>
            <a:r>
              <a:rPr lang="en-US" dirty="0" err="1"/>
              <a:t>baselevel_rate</a:t>
            </a:r>
            <a:r>
              <a:rPr lang="en-US" dirty="0"/>
              <a:t> = 0.0001 </a:t>
            </a:r>
          </a:p>
          <a:p>
            <a:r>
              <a:rPr lang="en-US" dirty="0" err="1"/>
              <a:t>kqs</a:t>
            </a:r>
            <a:r>
              <a:rPr lang="en-US" dirty="0"/>
              <a:t> = 0.041</a:t>
            </a:r>
          </a:p>
          <a:p>
            <a:r>
              <a:rPr lang="en-US" dirty="0"/>
              <a:t>I = 0.01</a:t>
            </a:r>
          </a:p>
          <a:p>
            <a:r>
              <a:rPr lang="en-US" dirty="0" err="1"/>
              <a:t>kxb</a:t>
            </a:r>
            <a:r>
              <a:rPr lang="en-US" dirty="0"/>
              <a:t> = 25</a:t>
            </a:r>
          </a:p>
          <a:p>
            <a:r>
              <a:rPr lang="en-US" dirty="0" err="1"/>
              <a:t>Pxb</a:t>
            </a:r>
            <a:r>
              <a:rPr lang="en-US" dirty="0"/>
              <a:t> = 1./5.</a:t>
            </a:r>
          </a:p>
          <a:p>
            <a:r>
              <a:rPr lang="en-US" dirty="0"/>
              <a:t>kb = 8.3e-8</a:t>
            </a:r>
          </a:p>
          <a:p>
            <a:r>
              <a:rPr lang="en-US" dirty="0" err="1"/>
              <a:t>B_valley</a:t>
            </a:r>
            <a:r>
              <a:rPr lang="en-US" dirty="0"/>
              <a:t> = </a:t>
            </a:r>
            <a:r>
              <a:rPr lang="en-US" dirty="0" err="1"/>
              <a:t>kxb</a:t>
            </a:r>
            <a:r>
              <a:rPr lang="en-US" dirty="0"/>
              <a:t> * (</a:t>
            </a:r>
            <a:r>
              <a:rPr lang="en-US" dirty="0" err="1"/>
              <a:t>x_node</a:t>
            </a:r>
            <a:r>
              <a:rPr lang="en-US" dirty="0"/>
              <a:t>**</a:t>
            </a:r>
            <a:r>
              <a:rPr lang="en-US" dirty="0" err="1"/>
              <a:t>Pxb</a:t>
            </a:r>
            <a:r>
              <a:rPr lang="en-US" dirty="0"/>
              <a:t>)</a:t>
            </a:r>
          </a:p>
          <a:p>
            <a:r>
              <a:rPr lang="en-US" dirty="0" err="1"/>
              <a:t>B_basin</a:t>
            </a:r>
            <a:r>
              <a:rPr lang="en-US" dirty="0"/>
              <a:t> = (2./3.) * </a:t>
            </a:r>
            <a:r>
              <a:rPr lang="en-US" dirty="0" err="1"/>
              <a:t>x_node</a:t>
            </a:r>
            <a:endParaRPr lang="en-US" dirty="0"/>
          </a:p>
          <a:p>
            <a:r>
              <a:rPr lang="en-US" dirty="0"/>
              <a:t>area = (1./3.) * x**2</a:t>
            </a:r>
          </a:p>
        </p:txBody>
      </p:sp>
    </p:spTree>
    <p:extLst>
      <p:ext uri="{BB962C8B-B14F-4D97-AF65-F5344CB8AC3E}">
        <p14:creationId xmlns:p14="http://schemas.microsoft.com/office/powerpoint/2010/main" val="279882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34AC5B-9E7A-A735-5D5F-E6074697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3" y="874282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839CB-E697-6DBB-6F5B-14ADDD8B86A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6DCE8-80BA-94C9-9DC1-4953CF861074}"/>
              </a:ext>
            </a:extLst>
          </p:cNvPr>
          <p:cNvSpPr txBox="1"/>
          <p:nvPr/>
        </p:nvSpPr>
        <p:spPr>
          <a:xfrm>
            <a:off x="5694829" y="4368600"/>
            <a:ext cx="1256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41890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2966E64B-DB79-B91A-05AB-02DC5A4D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5499" y="85725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DF2AEA-563C-3E7D-C459-50955DF2FB3E}"/>
              </a:ext>
            </a:extLst>
          </p:cNvPr>
          <p:cNvSpPr/>
          <p:nvPr/>
        </p:nvSpPr>
        <p:spPr>
          <a:xfrm>
            <a:off x="9486900" y="5094314"/>
            <a:ext cx="1993900" cy="508000"/>
          </a:xfrm>
          <a:prstGeom prst="rect">
            <a:avLst/>
          </a:prstGeom>
          <a:solidFill>
            <a:srgbClr val="EAB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E61EC-A622-A8F7-593D-75A0520FB8E0}"/>
              </a:ext>
            </a:extLst>
          </p:cNvPr>
          <p:cNvSpPr/>
          <p:nvPr/>
        </p:nvSpPr>
        <p:spPr>
          <a:xfrm>
            <a:off x="7016750" y="5727700"/>
            <a:ext cx="1993900" cy="508000"/>
          </a:xfrm>
          <a:prstGeom prst="rect">
            <a:avLst/>
          </a:prstGeom>
          <a:solidFill>
            <a:srgbClr val="6C7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6F33-E513-A330-F20D-7748633DF9C5}"/>
              </a:ext>
            </a:extLst>
          </p:cNvPr>
          <p:cNvSpPr/>
          <p:nvPr/>
        </p:nvSpPr>
        <p:spPr>
          <a:xfrm>
            <a:off x="9486900" y="5727700"/>
            <a:ext cx="1993900" cy="508000"/>
          </a:xfrm>
          <a:prstGeom prst="rect">
            <a:avLst/>
          </a:prstGeom>
          <a:solidFill>
            <a:srgbClr val="3A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1B7502-22CB-3037-A252-10B6E3675EE2}"/>
              </a:ext>
            </a:extLst>
          </p:cNvPr>
          <p:cNvSpPr/>
          <p:nvPr/>
        </p:nvSpPr>
        <p:spPr>
          <a:xfrm>
            <a:off x="9486900" y="4394247"/>
            <a:ext cx="1993900" cy="508000"/>
          </a:xfrm>
          <a:prstGeom prst="rect">
            <a:avLst/>
          </a:prstGeom>
          <a:solidFill>
            <a:srgbClr val="C7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798AB-0A76-338A-CF0D-3C1AE7AF57BA}"/>
              </a:ext>
            </a:extLst>
          </p:cNvPr>
          <p:cNvSpPr/>
          <p:nvPr/>
        </p:nvSpPr>
        <p:spPr>
          <a:xfrm>
            <a:off x="7000875" y="4394247"/>
            <a:ext cx="1993900" cy="508000"/>
          </a:xfrm>
          <a:prstGeom prst="rect">
            <a:avLst/>
          </a:prstGeom>
          <a:solidFill>
            <a:srgbClr val="1F2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5DDB8-6691-6DC9-3B39-F98A0E4B4DDE}"/>
              </a:ext>
            </a:extLst>
          </p:cNvPr>
          <p:cNvSpPr/>
          <p:nvPr/>
        </p:nvSpPr>
        <p:spPr>
          <a:xfrm>
            <a:off x="7016750" y="5094314"/>
            <a:ext cx="1993900" cy="508000"/>
          </a:xfrm>
          <a:prstGeom prst="rect">
            <a:avLst/>
          </a:prstGeom>
          <a:solidFill>
            <a:srgbClr val="AF7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F4C659-8F57-1E79-765A-22A62894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0294B-10D5-1DE1-026D-9641526EA613}"/>
              </a:ext>
            </a:extLst>
          </p:cNvPr>
          <p:cNvSpPr/>
          <p:nvPr/>
        </p:nvSpPr>
        <p:spPr>
          <a:xfrm>
            <a:off x="7016750" y="368300"/>
            <a:ext cx="1993900" cy="508000"/>
          </a:xfrm>
          <a:prstGeom prst="rect">
            <a:avLst/>
          </a:prstGeom>
          <a:solidFill>
            <a:srgbClr val="19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midnightblue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41662-631D-C916-159D-5CF06CFB74C7}"/>
              </a:ext>
            </a:extLst>
          </p:cNvPr>
          <p:cNvSpPr/>
          <p:nvPr/>
        </p:nvSpPr>
        <p:spPr>
          <a:xfrm>
            <a:off x="7016750" y="1068367"/>
            <a:ext cx="1993900" cy="508000"/>
          </a:xfrm>
          <a:prstGeom prst="rect">
            <a:avLst/>
          </a:prstGeom>
          <a:solidFill>
            <a:srgbClr val="CD8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peru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3DA92-C5A9-40C2-C173-CDCF952A308E}"/>
              </a:ext>
            </a:extLst>
          </p:cNvPr>
          <p:cNvSpPr/>
          <p:nvPr/>
        </p:nvSpPr>
        <p:spPr>
          <a:xfrm>
            <a:off x="9486900" y="1813143"/>
            <a:ext cx="1993900" cy="508000"/>
          </a:xfrm>
          <a:prstGeom prst="rect">
            <a:avLst/>
          </a:prstGeom>
          <a:solidFill>
            <a:srgbClr val="4D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dodgerblue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793DB-D4A1-7338-45D1-4760CD01EBEF}"/>
              </a:ext>
            </a:extLst>
          </p:cNvPr>
          <p:cNvSpPr/>
          <p:nvPr/>
        </p:nvSpPr>
        <p:spPr>
          <a:xfrm>
            <a:off x="9486900" y="1068367"/>
            <a:ext cx="1993900" cy="508000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goldenrod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CC904-DB5C-D42B-D61E-FFF3C2AC8266}"/>
              </a:ext>
            </a:extLst>
          </p:cNvPr>
          <p:cNvSpPr/>
          <p:nvPr/>
        </p:nvSpPr>
        <p:spPr>
          <a:xfrm>
            <a:off x="9486900" y="368300"/>
            <a:ext cx="1993900" cy="50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lightgrey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34EEC9-716D-1B54-9DF1-3854850FCA0D}"/>
              </a:ext>
            </a:extLst>
          </p:cNvPr>
          <p:cNvSpPr/>
          <p:nvPr/>
        </p:nvSpPr>
        <p:spPr>
          <a:xfrm>
            <a:off x="7016750" y="1813143"/>
            <a:ext cx="1993900" cy="508000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darkgreen</a:t>
            </a:r>
            <a:endParaRPr lang="en-US" dirty="0"/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544FB7B-67C9-36D9-7F5B-E911009E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6" y="108223"/>
            <a:ext cx="3562643" cy="6644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461C74-BCE4-57E3-8E2D-FF05D5ACFB33}"/>
              </a:ext>
            </a:extLst>
          </p:cNvPr>
          <p:cNvSpPr/>
          <p:nvPr/>
        </p:nvSpPr>
        <p:spPr>
          <a:xfrm>
            <a:off x="7016750" y="2545676"/>
            <a:ext cx="1993900" cy="508000"/>
          </a:xfrm>
          <a:prstGeom prst="rect">
            <a:avLst/>
          </a:prstGeom>
          <a:solidFill>
            <a:srgbClr val="A05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sienna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68E6D-D1CF-D8C5-FB1B-F4A324CCF663}"/>
              </a:ext>
            </a:extLst>
          </p:cNvPr>
          <p:cNvSpPr/>
          <p:nvPr/>
        </p:nvSpPr>
        <p:spPr>
          <a:xfrm>
            <a:off x="9486900" y="2621142"/>
            <a:ext cx="1993900" cy="5080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7831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237937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09D6BC-2BD1-9B03-3675-7103428F9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6173D-CC00-D575-201F-C5760BE4E81A}"/>
              </a:ext>
            </a:extLst>
          </p:cNvPr>
          <p:cNvSpPr txBox="1"/>
          <p:nvPr/>
        </p:nvSpPr>
        <p:spPr>
          <a:xfrm>
            <a:off x="402086" y="2002160"/>
            <a:ext cx="11387826" cy="2308324"/>
          </a:xfrm>
          <a:prstGeom prst="rect">
            <a:avLst/>
          </a:prstGeom>
          <a:solidFill>
            <a:srgbClr val="DAA520">
              <a:alpha val="34805"/>
            </a:srgbClr>
          </a:solidFill>
          <a:effectLst>
            <a:glow>
              <a:srgbClr val="C0C0C0"/>
            </a:glow>
            <a:softEdge rad="256379"/>
          </a:effectLst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algn="ctr"/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need a model that accomplishes bedrock erosion while also allowing self-adjusted width and depth!</a:t>
            </a:r>
          </a:p>
          <a:p>
            <a:pPr algn="ctr"/>
            <a:endParaRPr lang="en-US" sz="3600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785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8235" r="-263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389689" y="3379699"/>
                <a:ext cx="11412611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89" y="3379699"/>
                <a:ext cx="11412611" cy="1272849"/>
              </a:xfrm>
              <a:prstGeom prst="rect">
                <a:avLst/>
              </a:prstGeom>
              <a:blipFill>
                <a:blip r:embed="rId3"/>
                <a:stretch>
                  <a:fillRect l="-667" t="-38235" b="-4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/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blipFill>
                <a:blip r:embed="rId4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D18C69-7267-0610-60F8-51AD09176905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runs on three governing equations that describe bedrock erosion and sediment transport processes</a:t>
            </a:r>
          </a:p>
        </p:txBody>
      </p:sp>
    </p:spTree>
    <p:extLst>
      <p:ext uri="{BB962C8B-B14F-4D97-AF65-F5344CB8AC3E}">
        <p14:creationId xmlns:p14="http://schemas.microsoft.com/office/powerpoint/2010/main" val="42485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6977" r="-263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0A6EA-4F4D-F61E-AD86-6656D71C3C9A}"/>
              </a:ext>
            </a:extLst>
          </p:cNvPr>
          <p:cNvGrpSpPr/>
          <p:nvPr/>
        </p:nvGrpSpPr>
        <p:grpSpPr>
          <a:xfrm>
            <a:off x="622301" y="1324809"/>
            <a:ext cx="8495606" cy="2104191"/>
            <a:chOff x="622301" y="1324809"/>
            <a:chExt cx="8495606" cy="2104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/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200" b="0" i="1" smtClean="0">
                            <a:solidFill>
                              <a:srgbClr val="C0C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4D90FF"/>
                                </a:solidFill>
                                <a:latin typeface="Cambria Math" panose="02040503050406030204" pitchFamily="18" charset="0"/>
                              </a:rPr>
                              <m:t>𝐾𝑄𝑆</m:t>
                            </m:r>
                            <m:r>
                              <a:rPr lang="en-US" sz="3200" b="0" i="1" smtClean="0">
                                <a:solidFill>
                                  <a:srgbClr val="4D9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DAA52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DAA52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DAA52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DAA52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𝑣𝑎𝑙𝑙𝑒𝑦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3200" dirty="0">
                    <a:solidFill>
                      <a:srgbClr val="C0C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blipFill>
                  <a:blip r:embed="rId2"/>
                  <a:stretch>
                    <a:fillRect l="-1974" t="-6977" r="-2632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341AE9-5480-DA3D-1734-07E5F09BB400}"/>
                </a:ext>
              </a:extLst>
            </p:cNvPr>
            <p:cNvSpPr/>
            <p:nvPr/>
          </p:nvSpPr>
          <p:spPr>
            <a:xfrm>
              <a:off x="4136669" y="2240110"/>
              <a:ext cx="843018" cy="1188890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92D2D9-760B-4388-A402-326F7CFFFB9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340" y="2471955"/>
              <a:ext cx="837329" cy="105460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9DAB9F-B43E-B869-8ED3-68B24570D528}"/>
                </a:ext>
              </a:extLst>
            </p:cNvPr>
            <p:cNvSpPr txBox="1"/>
            <p:nvPr/>
          </p:nvSpPr>
          <p:spPr>
            <a:xfrm>
              <a:off x="622301" y="1990910"/>
              <a:ext cx="2841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Change in bedrock elevation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BED7D5-C5EF-6884-55AC-F0B58EC30A89}"/>
                </a:ext>
              </a:extLst>
            </p:cNvPr>
            <p:cNvSpPr/>
            <p:nvPr/>
          </p:nvSpPr>
          <p:spPr>
            <a:xfrm>
              <a:off x="5382322" y="2227462"/>
              <a:ext cx="1139773" cy="594445"/>
            </a:xfrm>
            <a:prstGeom prst="rect">
              <a:avLst/>
            </a:prstGeom>
            <a:noFill/>
            <a:ln w="19050">
              <a:solidFill>
                <a:srgbClr val="4D9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5078DF-A183-357A-417D-3311DCFC9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807153"/>
              <a:ext cx="222895" cy="422239"/>
            </a:xfrm>
            <a:prstGeom prst="line">
              <a:avLst/>
            </a:prstGeom>
            <a:ln w="19050">
              <a:solidFill>
                <a:srgbClr val="4D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6BA16-F72C-6EAB-3E58-5AB6AEBDBA5A}"/>
                </a:ext>
              </a:extLst>
            </p:cNvPr>
            <p:cNvSpPr txBox="1"/>
            <p:nvPr/>
          </p:nvSpPr>
          <p:spPr>
            <a:xfrm>
              <a:off x="5565665" y="1324810"/>
              <a:ext cx="15064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D90F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Plucking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3C5FAF-326C-544F-D342-130D99464CFE}"/>
                </a:ext>
              </a:extLst>
            </p:cNvPr>
            <p:cNvSpPr/>
            <p:nvPr/>
          </p:nvSpPr>
          <p:spPr>
            <a:xfrm>
              <a:off x="6877458" y="2240110"/>
              <a:ext cx="1139773" cy="594445"/>
            </a:xfrm>
            <a:prstGeom prst="rect">
              <a:avLst/>
            </a:prstGeom>
            <a:noFill/>
            <a:ln w="19050">
              <a:solidFill>
                <a:srgbClr val="DAA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3E0F12-C81F-96F7-B49F-87EC08FC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336" y="1817871"/>
              <a:ext cx="222895" cy="422239"/>
            </a:xfrm>
            <a:prstGeom prst="line">
              <a:avLst/>
            </a:prstGeom>
            <a:ln w="1905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A7D72E-4DEA-4EA3-A71C-C91F059EE90D}"/>
                </a:ext>
              </a:extLst>
            </p:cNvPr>
            <p:cNvSpPr txBox="1"/>
            <p:nvPr/>
          </p:nvSpPr>
          <p:spPr>
            <a:xfrm>
              <a:off x="7411161" y="1324809"/>
              <a:ext cx="17067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DAA520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Abrasion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7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/>
              <p:nvPr/>
            </p:nvSpPr>
            <p:spPr>
              <a:xfrm>
                <a:off x="389694" y="2156151"/>
                <a:ext cx="11412611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" y="2156151"/>
                <a:ext cx="11412611" cy="1272849"/>
              </a:xfrm>
              <a:prstGeom prst="rect">
                <a:avLst/>
              </a:prstGeom>
              <a:blipFill>
                <a:blip r:embed="rId2"/>
                <a:stretch>
                  <a:fillRect l="-667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89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21321</TotalTime>
  <Words>1157</Words>
  <Application>Microsoft Macintosh PowerPoint</Application>
  <PresentationFormat>Widescreen</PresentationFormat>
  <Paragraphs>245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MuktaMahee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Gabel</dc:creator>
  <cp:lastModifiedBy>Vanessa Gabel</cp:lastModifiedBy>
  <cp:revision>169</cp:revision>
  <dcterms:created xsi:type="dcterms:W3CDTF">2022-11-15T20:12:00Z</dcterms:created>
  <dcterms:modified xsi:type="dcterms:W3CDTF">2022-12-09T03:00:39Z</dcterms:modified>
</cp:coreProperties>
</file>